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052" autoAdjust="0"/>
  </p:normalViewPr>
  <p:slideViewPr>
    <p:cSldViewPr>
      <p:cViewPr varScale="1">
        <p:scale>
          <a:sx n="33" d="100"/>
          <a:sy n="33" d="100"/>
        </p:scale>
        <p:origin x="-1232"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D971E-63AF-4B71-83DA-A5D93E9B0301}" type="datetimeFigureOut">
              <a:rPr lang="en-US" smtClean="0"/>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FE0CD2-054E-47D4-A9E5-7FE89C7A574B}" type="slidenum">
              <a:rPr lang="en-US" smtClean="0"/>
              <a:t>‹#›</a:t>
            </a:fld>
            <a:endParaRPr lang="en-US"/>
          </a:p>
        </p:txBody>
      </p:sp>
    </p:spTree>
    <p:extLst>
      <p:ext uri="{BB962C8B-B14F-4D97-AF65-F5344CB8AC3E}">
        <p14:creationId xmlns:p14="http://schemas.microsoft.com/office/powerpoint/2010/main" val="400391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Thanks for the invitation to speak to you about membership.</a:t>
            </a:r>
          </a:p>
          <a:p>
            <a:pPr marL="171450" indent="-171450">
              <a:buFont typeface="Arial" pitchFamily="34" charset="0"/>
              <a:buChar char="•"/>
            </a:pPr>
            <a:r>
              <a:rPr lang="en-US" dirty="0" smtClean="0"/>
              <a:t>It is</a:t>
            </a:r>
            <a:r>
              <a:rPr lang="en-US" baseline="0" dirty="0" smtClean="0"/>
              <a:t> a very difficult job which does take planning and diligence.</a:t>
            </a:r>
          </a:p>
          <a:p>
            <a:pPr marL="171450" indent="-171450">
              <a:buFont typeface="Arial" pitchFamily="34" charset="0"/>
              <a:buChar char="•"/>
            </a:pPr>
            <a:r>
              <a:rPr lang="en-US" baseline="0" dirty="0" smtClean="0"/>
              <a:t>Much of what I have to say will not be new to you, but hopefully it will stimulate some discussion which will be helpful.</a:t>
            </a: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1</a:t>
            </a:fld>
            <a:endParaRPr lang="en-US"/>
          </a:p>
        </p:txBody>
      </p:sp>
    </p:spTree>
    <p:extLst>
      <p:ext uri="{BB962C8B-B14F-4D97-AF65-F5344CB8AC3E}">
        <p14:creationId xmlns:p14="http://schemas.microsoft.com/office/powerpoint/2010/main" val="2285040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I will spend a few minutes discussing what I believe are strong foundation prerequisites to an ongoing</a:t>
            </a:r>
            <a:r>
              <a:rPr lang="en-US" baseline="0" dirty="0" smtClean="0"/>
              <a:t> membership effort, then why Rotary and why new members, then attracting new members and finally close with a few comments about managing the process.</a:t>
            </a: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2</a:t>
            </a:fld>
            <a:endParaRPr lang="en-US"/>
          </a:p>
        </p:txBody>
      </p:sp>
    </p:spTree>
    <p:extLst>
      <p:ext uri="{BB962C8B-B14F-4D97-AF65-F5344CB8AC3E}">
        <p14:creationId xmlns:p14="http://schemas.microsoft.com/office/powerpoint/2010/main" val="918692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Consensus</a:t>
            </a:r>
            <a:r>
              <a:rPr lang="en-US" baseline="0" dirty="0" smtClean="0"/>
              <a:t> – this may seem obvious but there are many clubs where the lack of consensus about increasing membership retards progress.  A few members may be working hard but there are some members who do not want things to change.</a:t>
            </a:r>
          </a:p>
          <a:p>
            <a:pPr marL="171450" indent="-171450">
              <a:buFont typeface="Arial" pitchFamily="34" charset="0"/>
              <a:buChar char="•"/>
            </a:pPr>
            <a:r>
              <a:rPr lang="en-US" baseline="0" dirty="0" smtClean="0"/>
              <a:t>I have found that clubs which have a strong and active community service program fair better with attracting new member prospects.  The community service projects may be in a single or in many areas.  All the projects involve “touch points” where you  come into contact with many people.  It is important to maintain a list of all those folks.</a:t>
            </a:r>
          </a:p>
          <a:p>
            <a:pPr marL="171450" indent="-171450">
              <a:buFont typeface="Arial" pitchFamily="34" charset="0"/>
              <a:buChar char="•"/>
            </a:pPr>
            <a:r>
              <a:rPr lang="en-US" baseline="0" dirty="0" smtClean="0"/>
              <a:t>This may be the most important issue.  The nature of the folks who are doing the contacting.  It is sort of a sales job and it does take social interaction so we want our outgoing social types doing the job.  Assigning the right folks is key to this job.</a:t>
            </a:r>
          </a:p>
          <a:p>
            <a:pPr marL="171450" indent="-171450">
              <a:buFont typeface="Arial" pitchFamily="34" charset="0"/>
              <a:buChar char="•"/>
            </a:pPr>
            <a:r>
              <a:rPr lang="en-US" baseline="0" dirty="0" smtClean="0"/>
              <a:t>Those in business may well recognize the term “Value Proposition”.  We have to be convinced that the cost in terms of money, time and effort is worth belonging to Rotary.  Only then can we be convincing when talking to others about joining Rotary.  We’ll spend a few minutes on that later.</a:t>
            </a:r>
          </a:p>
          <a:p>
            <a:pPr marL="171450" indent="-171450">
              <a:buFont typeface="Arial" pitchFamily="34" charset="0"/>
              <a:buChar char="•"/>
            </a:pPr>
            <a:r>
              <a:rPr lang="en-US" baseline="0" dirty="0" smtClean="0"/>
              <a:t>We only a few moments to make a good first impression on a prospect so we need a concise, short descriptive statement of what Rotary is and who we are – what our local club is.  We may easily throw out the fact that Rotary is an international organization of 1.2MM in 34,000 clubs in 200 countries but it may be more relevant, locally, to talk about the 500 clubs with over 10,000 members just in our northeast corner of the USA and the millions of dollars we raise for humanitarian efforts right here at home.</a:t>
            </a:r>
          </a:p>
          <a:p>
            <a:pPr marL="171450" indent="-171450">
              <a:buFont typeface="Arial" pitchFamily="34" charset="0"/>
              <a:buChar char="•"/>
            </a:pPr>
            <a:r>
              <a:rPr lang="en-US" baseline="0" dirty="0" smtClean="0"/>
              <a:t>It is essential to streamline and dignify the induction and integration process for new members.  Every club has their own tradition but many clubs are not effective in getting new members engaged immediately.  </a:t>
            </a:r>
          </a:p>
          <a:p>
            <a:pPr marL="171450" indent="-171450">
              <a:buFont typeface="Arial" pitchFamily="34" charset="0"/>
              <a:buChar char="•"/>
            </a:pPr>
            <a:r>
              <a:rPr lang="en-US" baseline="0" dirty="0" smtClean="0"/>
              <a:t>And Lastly, membership drives are not effective.  It should be a continual effort.</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3</a:t>
            </a:fld>
            <a:endParaRPr lang="en-US"/>
          </a:p>
        </p:txBody>
      </p:sp>
    </p:spTree>
    <p:extLst>
      <p:ext uri="{BB962C8B-B14F-4D97-AF65-F5344CB8AC3E}">
        <p14:creationId xmlns:p14="http://schemas.microsoft.com/office/powerpoint/2010/main" val="1152118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Why Rotary?  Or another way of saying it is “Why are we in Rotary or why do we stay</a:t>
            </a:r>
            <a:r>
              <a:rPr lang="en-US" baseline="0" dirty="0" smtClean="0"/>
              <a:t> in Rotary”.  We all have our reasons.  Write them down.  Develop your own Value Proposition.</a:t>
            </a:r>
          </a:p>
          <a:p>
            <a:pPr marL="171450" indent="-171450">
              <a:buFont typeface="Arial" pitchFamily="34" charset="0"/>
              <a:buChar char="•"/>
            </a:pPr>
            <a:r>
              <a:rPr lang="en-US" baseline="0" dirty="0" smtClean="0"/>
              <a:t>Here are several reasons that make sense to me.</a:t>
            </a:r>
          </a:p>
          <a:p>
            <a:pPr marL="171450" indent="-171450">
              <a:buFont typeface="Arial" pitchFamily="34" charset="0"/>
              <a:buChar char="•"/>
            </a:pPr>
            <a:r>
              <a:rPr lang="en-US" baseline="0" dirty="0" smtClean="0"/>
              <a:t>Rotary is a fantastic organization throughout the world.  There is no other organization that comes close to who we are and what we do.  Sometimes it may be difficult to see that from the perspective of one’s own club but when you visit several other clubs and see what is done in total, it really is quite astounding.  So joining with other clubs on projects and cross club visits can be very important in validating your own feelings on the significance of Rotary.</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4</a:t>
            </a:fld>
            <a:endParaRPr lang="en-US"/>
          </a:p>
        </p:txBody>
      </p:sp>
    </p:spTree>
    <p:extLst>
      <p:ext uri="{BB962C8B-B14F-4D97-AF65-F5344CB8AC3E}">
        <p14:creationId xmlns:p14="http://schemas.microsoft.com/office/powerpoint/2010/main" val="29758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Here</a:t>
            </a:r>
            <a:r>
              <a:rPr lang="en-US" baseline="0" dirty="0" smtClean="0"/>
              <a:t> are several other value statements.</a:t>
            </a:r>
          </a:p>
          <a:p>
            <a:pPr marL="171450" indent="-171450">
              <a:buFont typeface="Arial" pitchFamily="34" charset="0"/>
              <a:buChar char="•"/>
            </a:pPr>
            <a:r>
              <a:rPr lang="en-US" baseline="0" dirty="0" smtClean="0"/>
              <a:t>Youth programs are a critical element in the future of Rotary.  Just as an example, my club in Framingham started an Interact club in a middle school, then the high school and now we are starting a </a:t>
            </a:r>
            <a:r>
              <a:rPr lang="en-US" baseline="0" dirty="0" err="1" smtClean="0"/>
              <a:t>Rotoract</a:t>
            </a:r>
            <a:r>
              <a:rPr lang="en-US" baseline="0" dirty="0" smtClean="0"/>
              <a:t> club in FHS.  We support RYLA every year and we have had a scholarship program in which we have donated over $500,000 during the last dozen years.  Each of these programs is helping us develop contact/touch points with folks.</a:t>
            </a:r>
          </a:p>
          <a:p>
            <a:pPr marL="171450" indent="-171450">
              <a:buFont typeface="Arial" pitchFamily="34" charset="0"/>
              <a:buChar char="•"/>
            </a:pPr>
            <a:r>
              <a:rPr lang="en-US" baseline="0" dirty="0" smtClean="0"/>
              <a:t>You need to develop your own ideas about a Value Proposition.  Going through the exercise will help you articulate your “Join Rotary” elevator speech.</a:t>
            </a: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5</a:t>
            </a:fld>
            <a:endParaRPr lang="en-US"/>
          </a:p>
        </p:txBody>
      </p:sp>
    </p:spTree>
    <p:extLst>
      <p:ext uri="{BB962C8B-B14F-4D97-AF65-F5344CB8AC3E}">
        <p14:creationId xmlns:p14="http://schemas.microsoft.com/office/powerpoint/2010/main" val="303492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Why indeed?  Another series of obvious statements that we need not dwell</a:t>
            </a:r>
            <a:r>
              <a:rPr lang="en-US" baseline="0" dirty="0" smtClean="0"/>
              <a:t> on but again, it depends on the club.  </a:t>
            </a: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6</a:t>
            </a:fld>
            <a:endParaRPr lang="en-US"/>
          </a:p>
        </p:txBody>
      </p:sp>
    </p:spTree>
    <p:extLst>
      <p:ext uri="{BB962C8B-B14F-4D97-AF65-F5344CB8AC3E}">
        <p14:creationId xmlns:p14="http://schemas.microsoft.com/office/powerpoint/2010/main" val="1515004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How do we attract new members?</a:t>
            </a:r>
            <a:r>
              <a:rPr lang="en-US" baseline="0" dirty="0" smtClean="0"/>
              <a:t>  Some of these points we have already discussed.</a:t>
            </a:r>
          </a:p>
          <a:p>
            <a:pPr marL="171450" indent="-171450">
              <a:buFont typeface="Arial" pitchFamily="34" charset="0"/>
              <a:buChar char="•"/>
            </a:pPr>
            <a:r>
              <a:rPr lang="en-US" baseline="0" dirty="0" smtClean="0"/>
              <a:t>It may be helpful to state the clearest example of how someone has done just this.  The Worcester Club has added 55 new members since July for a total of 105 members.  How did they do it?</a:t>
            </a:r>
          </a:p>
          <a:p>
            <a:pPr marL="171450" indent="-171450">
              <a:buFont typeface="Arial" pitchFamily="34" charset="0"/>
              <a:buChar char="•"/>
            </a:pPr>
            <a:r>
              <a:rPr lang="en-US" baseline="0" dirty="0" smtClean="0"/>
              <a:t>The principal reason is their new </a:t>
            </a:r>
            <a:r>
              <a:rPr lang="en-US" baseline="0" dirty="0" err="1" smtClean="0"/>
              <a:t>Pres</a:t>
            </a:r>
            <a:r>
              <a:rPr lang="en-US" baseline="0" dirty="0" smtClean="0"/>
              <a:t> Dr. </a:t>
            </a:r>
            <a:r>
              <a:rPr lang="en-US" baseline="0" dirty="0" err="1" smtClean="0"/>
              <a:t>Satya</a:t>
            </a:r>
            <a:r>
              <a:rPr lang="en-US" baseline="0" dirty="0" smtClean="0"/>
              <a:t> </a:t>
            </a:r>
            <a:r>
              <a:rPr lang="en-US" baseline="0" dirty="0" err="1" smtClean="0"/>
              <a:t>Mitra</a:t>
            </a:r>
            <a:r>
              <a:rPr lang="en-US" baseline="0" dirty="0" smtClean="0"/>
              <a:t>.  He is a passionate Rotarian who approached every contact Rotary had with community leaders, politicians, city workers, non profits, </a:t>
            </a:r>
            <a:r>
              <a:rPr lang="en-US" baseline="0" dirty="0" err="1" smtClean="0"/>
              <a:t>etc</a:t>
            </a:r>
            <a:r>
              <a:rPr lang="en-US" baseline="0" dirty="0" smtClean="0"/>
              <a:t> and basically said Rotary is here to help and we need your help too.  Join us and we will do it together.  He speaks about everyone being a VIP – that is, to have a Value, develop an Image and present a Product to prospective Rotarians.  </a:t>
            </a:r>
          </a:p>
          <a:p>
            <a:pPr marL="171450" indent="-171450">
              <a:buFont typeface="Arial" pitchFamily="34" charset="0"/>
              <a:buChar char="•"/>
            </a:pPr>
            <a:r>
              <a:rPr lang="en-US" baseline="0" dirty="0" smtClean="0"/>
              <a:t>When they sense your passion, they will join.</a:t>
            </a: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7</a:t>
            </a:fld>
            <a:endParaRPr lang="en-US"/>
          </a:p>
        </p:txBody>
      </p:sp>
    </p:spTree>
    <p:extLst>
      <p:ext uri="{BB962C8B-B14F-4D97-AF65-F5344CB8AC3E}">
        <p14:creationId xmlns:p14="http://schemas.microsoft.com/office/powerpoint/2010/main" val="197017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Once the basics are developed, managing</a:t>
            </a:r>
            <a:r>
              <a:rPr lang="en-US" baseline="0" dirty="0" smtClean="0"/>
              <a:t> the process is the easy part.</a:t>
            </a:r>
          </a:p>
          <a:p>
            <a:pPr marL="171450" indent="-171450">
              <a:buFont typeface="Arial" pitchFamily="34" charset="0"/>
              <a:buChar char="•"/>
            </a:pPr>
            <a:r>
              <a:rPr lang="en-US" baseline="0" dirty="0" smtClean="0"/>
              <a:t>First of all, you need a few good men/women to lead the charge.  </a:t>
            </a:r>
          </a:p>
          <a:p>
            <a:pPr marL="171450" indent="-171450">
              <a:buFont typeface="Arial" pitchFamily="34" charset="0"/>
              <a:buChar char="•"/>
            </a:pPr>
            <a:r>
              <a:rPr lang="en-US" baseline="0" dirty="0" smtClean="0"/>
              <a:t>Get the names of prospects. Clubs have done this in many different ways.  Chamber lists, yellow pages, driving around town and researching businesses, going to city hall to get the names of DBA’s, friends, business acquaintances, etc.</a:t>
            </a:r>
          </a:p>
          <a:p>
            <a:pPr marL="171450" indent="-171450">
              <a:buFont typeface="Arial" pitchFamily="34" charset="0"/>
              <a:buChar char="•"/>
            </a:pPr>
            <a:r>
              <a:rPr lang="en-US" baseline="0" dirty="0" smtClean="0"/>
              <a:t>PR of Rotary projects as news releases,  media ads.</a:t>
            </a:r>
          </a:p>
          <a:p>
            <a:pPr marL="171450" indent="-171450">
              <a:buFont typeface="Arial" pitchFamily="34" charset="0"/>
              <a:buChar char="•"/>
            </a:pPr>
            <a:r>
              <a:rPr lang="en-US" baseline="0" dirty="0" smtClean="0"/>
              <a:t>Contact – writing letters, invitation cards, info meetings.</a:t>
            </a:r>
          </a:p>
          <a:p>
            <a:pPr marL="171450" indent="-171450">
              <a:buFont typeface="Arial" pitchFamily="34" charset="0"/>
              <a:buChar char="•"/>
            </a:pPr>
            <a:r>
              <a:rPr lang="en-US" baseline="0" dirty="0" smtClean="0"/>
              <a:t>Keep track of the contacts, info, </a:t>
            </a:r>
            <a:r>
              <a:rPr lang="en-US" baseline="0" dirty="0" err="1" smtClean="0"/>
              <a:t>followup</a:t>
            </a:r>
            <a:r>
              <a:rPr lang="en-US" baseline="0" dirty="0" smtClean="0"/>
              <a:t>.</a:t>
            </a:r>
          </a:p>
          <a:p>
            <a:pPr marL="171450" indent="-171450">
              <a:buFont typeface="Arial" pitchFamily="34" charset="0"/>
              <a:buChar char="•"/>
            </a:pPr>
            <a:r>
              <a:rPr lang="en-US" baseline="0" dirty="0" smtClean="0"/>
              <a:t>Rotary info.</a:t>
            </a: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8</a:t>
            </a:fld>
            <a:endParaRPr lang="en-US"/>
          </a:p>
        </p:txBody>
      </p:sp>
    </p:spTree>
    <p:extLst>
      <p:ext uri="{BB962C8B-B14F-4D97-AF65-F5344CB8AC3E}">
        <p14:creationId xmlns:p14="http://schemas.microsoft.com/office/powerpoint/2010/main" val="1490449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Engagement and mentoring.</a:t>
            </a:r>
          </a:p>
          <a:p>
            <a:pPr marL="171450" indent="-171450">
              <a:buFont typeface="Arial" pitchFamily="34" charset="0"/>
              <a:buChar char="•"/>
            </a:pPr>
            <a:r>
              <a:rPr lang="en-US" dirty="0" smtClean="0"/>
              <a:t>Repeat process.</a:t>
            </a:r>
          </a:p>
          <a:p>
            <a:pPr marL="171450" indent="-171450">
              <a:buFont typeface="Arial" pitchFamily="34" charset="0"/>
              <a:buChar char="•"/>
            </a:pPr>
            <a:endParaRPr lang="en-US" dirty="0" smtClean="0"/>
          </a:p>
          <a:p>
            <a:pPr marL="171450" indent="-171450">
              <a:buFont typeface="Arial" pitchFamily="34" charset="0"/>
              <a:buChar char="•"/>
            </a:pPr>
            <a:r>
              <a:rPr lang="en-US" dirty="0" smtClean="0"/>
              <a:t>Other</a:t>
            </a:r>
            <a:r>
              <a:rPr lang="en-US" baseline="0" dirty="0" smtClean="0"/>
              <a:t> issues: Time and money availability.  New attendance rules.  Fees and meal expenses.  </a:t>
            </a:r>
            <a:endParaRPr lang="en-US" dirty="0"/>
          </a:p>
        </p:txBody>
      </p:sp>
      <p:sp>
        <p:nvSpPr>
          <p:cNvPr id="4" name="Slide Number Placeholder 3"/>
          <p:cNvSpPr>
            <a:spLocks noGrp="1"/>
          </p:cNvSpPr>
          <p:nvPr>
            <p:ph type="sldNum" sz="quarter" idx="10"/>
          </p:nvPr>
        </p:nvSpPr>
        <p:spPr/>
        <p:txBody>
          <a:bodyPr/>
          <a:lstStyle/>
          <a:p>
            <a:fld id="{72FE0CD2-054E-47D4-A9E5-7FE89C7A574B}" type="slidenum">
              <a:rPr lang="en-US" smtClean="0"/>
              <a:t>9</a:t>
            </a:fld>
            <a:endParaRPr lang="en-US"/>
          </a:p>
        </p:txBody>
      </p:sp>
    </p:spTree>
    <p:extLst>
      <p:ext uri="{BB962C8B-B14F-4D97-AF65-F5344CB8AC3E}">
        <p14:creationId xmlns:p14="http://schemas.microsoft.com/office/powerpoint/2010/main" val="2826050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29F5A1-FE36-49CF-857C-A6D3E86B2C2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295919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9F5A1-FE36-49CF-857C-A6D3E86B2C2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75022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9F5A1-FE36-49CF-857C-A6D3E86B2C2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322188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29F5A1-FE36-49CF-857C-A6D3E86B2C2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2758132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29F5A1-FE36-49CF-857C-A6D3E86B2C2B}"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241185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29F5A1-FE36-49CF-857C-A6D3E86B2C2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70339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29F5A1-FE36-49CF-857C-A6D3E86B2C2B}"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97596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29F5A1-FE36-49CF-857C-A6D3E86B2C2B}"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383336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9F5A1-FE36-49CF-857C-A6D3E86B2C2B}"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1704941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9F5A1-FE36-49CF-857C-A6D3E86B2C2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33905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9F5A1-FE36-49CF-857C-A6D3E86B2C2B}"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5779-9C15-402C-8AC7-77B32CBC9998}" type="slidenum">
              <a:rPr lang="en-US" smtClean="0"/>
              <a:t>‹#›</a:t>
            </a:fld>
            <a:endParaRPr lang="en-US"/>
          </a:p>
        </p:txBody>
      </p:sp>
    </p:spTree>
    <p:extLst>
      <p:ext uri="{BB962C8B-B14F-4D97-AF65-F5344CB8AC3E}">
        <p14:creationId xmlns:p14="http://schemas.microsoft.com/office/powerpoint/2010/main" val="254417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92549"/>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9F5A1-FE36-49CF-857C-A6D3E86B2C2B}" type="datetimeFigureOut">
              <a:rPr lang="en-US" smtClean="0"/>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95779-9C15-402C-8AC7-77B32CBC9998}" type="slidenum">
              <a:rPr lang="en-US" smtClean="0"/>
              <a:t>‹#›</a:t>
            </a:fld>
            <a:endParaRPr lang="en-US"/>
          </a:p>
        </p:txBody>
      </p:sp>
    </p:spTree>
    <p:extLst>
      <p:ext uri="{BB962C8B-B14F-4D97-AF65-F5344CB8AC3E}">
        <p14:creationId xmlns:p14="http://schemas.microsoft.com/office/powerpoint/2010/main" val="2656493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2762250"/>
          </a:xfrm>
        </p:spPr>
        <p:txBody>
          <a:bodyPr>
            <a:normAutofit/>
          </a:bodyPr>
          <a:lstStyle/>
          <a:p>
            <a:r>
              <a:rPr lang="en-US" sz="5400" b="1" dirty="0" smtClean="0">
                <a:solidFill>
                  <a:srgbClr val="002060"/>
                </a:solidFill>
              </a:rPr>
              <a:t>Rotary District 7910</a:t>
            </a:r>
            <a:endParaRPr lang="en-US" sz="5400" b="1" dirty="0">
              <a:solidFill>
                <a:srgbClr val="002060"/>
              </a:solidFill>
            </a:endParaRPr>
          </a:p>
        </p:txBody>
      </p:sp>
      <p:sp>
        <p:nvSpPr>
          <p:cNvPr id="3" name="Subtitle 2"/>
          <p:cNvSpPr>
            <a:spLocks noGrp="1"/>
          </p:cNvSpPr>
          <p:nvPr>
            <p:ph type="subTitle" idx="1"/>
          </p:nvPr>
        </p:nvSpPr>
        <p:spPr>
          <a:xfrm>
            <a:off x="1371600" y="3124200"/>
            <a:ext cx="6400800" cy="2514600"/>
          </a:xfrm>
        </p:spPr>
        <p:txBody>
          <a:bodyPr/>
          <a:lstStyle/>
          <a:p>
            <a:r>
              <a:rPr lang="en-US" b="1" dirty="0" smtClean="0">
                <a:solidFill>
                  <a:srgbClr val="002060"/>
                </a:solidFill>
              </a:rPr>
              <a:t>A Guide To Increase Membership</a:t>
            </a:r>
            <a:endParaRPr lang="en-US" b="1" dirty="0">
              <a:solidFill>
                <a:srgbClr val="002060"/>
              </a:solidFill>
            </a:endParaRPr>
          </a:p>
        </p:txBody>
      </p:sp>
    </p:spTree>
    <p:extLst>
      <p:ext uri="{BB962C8B-B14F-4D97-AF65-F5344CB8AC3E}">
        <p14:creationId xmlns:p14="http://schemas.microsoft.com/office/powerpoint/2010/main" val="1519521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 Final Note - ASK!</a:t>
            </a:r>
            <a:endParaRPr lang="en-US" b="1" dirty="0">
              <a:solidFill>
                <a:srgbClr val="002060"/>
              </a:solidFill>
            </a:endParaRPr>
          </a:p>
        </p:txBody>
      </p:sp>
      <p:sp>
        <p:nvSpPr>
          <p:cNvPr id="3" name="Content Placeholder 2"/>
          <p:cNvSpPr>
            <a:spLocks noGrp="1"/>
          </p:cNvSpPr>
          <p:nvPr>
            <p:ph idx="1"/>
          </p:nvPr>
        </p:nvSpPr>
        <p:spPr/>
        <p:txBody>
          <a:bodyPr/>
          <a:lstStyle/>
          <a:p>
            <a:r>
              <a:rPr lang="en-US" b="1" dirty="0" smtClean="0">
                <a:solidFill>
                  <a:srgbClr val="002060"/>
                </a:solidFill>
              </a:rPr>
              <a:t>You Have to Ask!</a:t>
            </a:r>
          </a:p>
          <a:p>
            <a:r>
              <a:rPr lang="en-US" b="1" dirty="0" smtClean="0">
                <a:solidFill>
                  <a:srgbClr val="002060"/>
                </a:solidFill>
              </a:rPr>
              <a:t>Repeat After Me:</a:t>
            </a:r>
          </a:p>
          <a:p>
            <a:pPr lvl="1"/>
            <a:r>
              <a:rPr lang="en-US" b="1" dirty="0" smtClean="0">
                <a:solidFill>
                  <a:srgbClr val="002060"/>
                </a:solidFill>
              </a:rPr>
              <a:t>“Hello. My name is Tom and I am a member of the Rotary Club of Weston-Wayland.  It was suggested by our members that I call you and ask you to join us as our guest to learn about Rotary and what we do to improve our community and the world.  We would be delighted to have you join us.”</a:t>
            </a:r>
            <a:endParaRPr lang="en-US" b="1" dirty="0">
              <a:solidFill>
                <a:srgbClr val="002060"/>
              </a:solidFill>
            </a:endParaRPr>
          </a:p>
        </p:txBody>
      </p:sp>
    </p:spTree>
    <p:extLst>
      <p:ext uri="{BB962C8B-B14F-4D97-AF65-F5344CB8AC3E}">
        <p14:creationId xmlns:p14="http://schemas.microsoft.com/office/powerpoint/2010/main" val="221489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solidFill>
                  <a:srgbClr val="002060"/>
                </a:solidFill>
              </a:rPr>
              <a:t>Outline</a:t>
            </a:r>
            <a:endParaRPr lang="en-US" b="1" dirty="0">
              <a:solidFill>
                <a:srgbClr val="002060"/>
              </a:solidFill>
            </a:endParaRPr>
          </a:p>
        </p:txBody>
      </p:sp>
      <p:sp>
        <p:nvSpPr>
          <p:cNvPr id="3" name="Content Placeholder 2"/>
          <p:cNvSpPr>
            <a:spLocks noGrp="1"/>
          </p:cNvSpPr>
          <p:nvPr>
            <p:ph idx="1"/>
          </p:nvPr>
        </p:nvSpPr>
        <p:spPr/>
        <p:txBody>
          <a:bodyPr/>
          <a:lstStyle/>
          <a:p>
            <a:r>
              <a:rPr lang="en-US" b="1" dirty="0" smtClean="0">
                <a:solidFill>
                  <a:srgbClr val="002060"/>
                </a:solidFill>
              </a:rPr>
              <a:t>A Strong Foundation</a:t>
            </a:r>
          </a:p>
          <a:p>
            <a:r>
              <a:rPr lang="en-US" b="1" dirty="0" smtClean="0">
                <a:solidFill>
                  <a:srgbClr val="002060"/>
                </a:solidFill>
              </a:rPr>
              <a:t>Rotary Value Proposition</a:t>
            </a:r>
          </a:p>
          <a:p>
            <a:r>
              <a:rPr lang="en-US" b="1" dirty="0" smtClean="0">
                <a:solidFill>
                  <a:srgbClr val="002060"/>
                </a:solidFill>
              </a:rPr>
              <a:t>Why Add New Members</a:t>
            </a:r>
          </a:p>
          <a:p>
            <a:r>
              <a:rPr lang="en-US" b="1" dirty="0" smtClean="0">
                <a:solidFill>
                  <a:srgbClr val="002060"/>
                </a:solidFill>
              </a:rPr>
              <a:t>Attracting New Members</a:t>
            </a:r>
          </a:p>
          <a:p>
            <a:r>
              <a:rPr lang="en-US" b="1" dirty="0" smtClean="0">
                <a:solidFill>
                  <a:srgbClr val="002060"/>
                </a:solidFill>
              </a:rPr>
              <a:t>Managing The Process</a:t>
            </a:r>
          </a:p>
          <a:p>
            <a:r>
              <a:rPr lang="en-US" b="1" dirty="0" smtClean="0">
                <a:solidFill>
                  <a:srgbClr val="002060"/>
                </a:solidFill>
              </a:rPr>
              <a:t>A Final Note</a:t>
            </a:r>
          </a:p>
          <a:p>
            <a:endParaRPr lang="en-US" dirty="0" smtClean="0"/>
          </a:p>
          <a:p>
            <a:endParaRPr lang="en-US" dirty="0"/>
          </a:p>
        </p:txBody>
      </p:sp>
    </p:spTree>
    <p:extLst>
      <p:ext uri="{BB962C8B-B14F-4D97-AF65-F5344CB8AC3E}">
        <p14:creationId xmlns:p14="http://schemas.microsoft.com/office/powerpoint/2010/main" val="2349366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solidFill>
                  <a:srgbClr val="002060"/>
                </a:solidFill>
              </a:rPr>
              <a:t>A Strong Foundation</a:t>
            </a:r>
            <a:endParaRPr lang="en-US" b="1" dirty="0">
              <a:solidFill>
                <a:srgbClr val="002060"/>
              </a:solidFill>
            </a:endParaRPr>
          </a:p>
        </p:txBody>
      </p:sp>
      <p:sp>
        <p:nvSpPr>
          <p:cNvPr id="3" name="Content Placeholder 2"/>
          <p:cNvSpPr>
            <a:spLocks noGrp="1"/>
          </p:cNvSpPr>
          <p:nvPr>
            <p:ph idx="1"/>
          </p:nvPr>
        </p:nvSpPr>
        <p:spPr>
          <a:xfrm>
            <a:off x="457200" y="1066800"/>
            <a:ext cx="8229600" cy="5059363"/>
          </a:xfrm>
        </p:spPr>
        <p:txBody>
          <a:bodyPr>
            <a:normAutofit fontScale="92500"/>
          </a:bodyPr>
          <a:lstStyle/>
          <a:p>
            <a:r>
              <a:rPr lang="en-US" b="1" dirty="0" smtClean="0">
                <a:solidFill>
                  <a:srgbClr val="002060"/>
                </a:solidFill>
              </a:rPr>
              <a:t>Consensus Amongst Members</a:t>
            </a:r>
          </a:p>
          <a:p>
            <a:r>
              <a:rPr lang="en-US" b="1" dirty="0" smtClean="0">
                <a:solidFill>
                  <a:srgbClr val="002060"/>
                </a:solidFill>
              </a:rPr>
              <a:t>Well Articulated Community Service</a:t>
            </a:r>
          </a:p>
          <a:p>
            <a:pPr lvl="1"/>
            <a:r>
              <a:rPr lang="en-US" b="1" dirty="0" smtClean="0">
                <a:solidFill>
                  <a:srgbClr val="002060"/>
                </a:solidFill>
              </a:rPr>
              <a:t>Focus on Youth, Elderly, Disadvantaged</a:t>
            </a:r>
          </a:p>
          <a:p>
            <a:r>
              <a:rPr lang="en-US" b="1" dirty="0" smtClean="0">
                <a:solidFill>
                  <a:srgbClr val="002060"/>
                </a:solidFill>
              </a:rPr>
              <a:t>Committee Chair and Members </a:t>
            </a:r>
          </a:p>
          <a:p>
            <a:pPr lvl="1"/>
            <a:r>
              <a:rPr lang="en-US" b="1" dirty="0" smtClean="0">
                <a:solidFill>
                  <a:srgbClr val="002060"/>
                </a:solidFill>
              </a:rPr>
              <a:t>Meet and Greet Types</a:t>
            </a:r>
          </a:p>
          <a:p>
            <a:r>
              <a:rPr lang="en-US" b="1" dirty="0" smtClean="0">
                <a:solidFill>
                  <a:srgbClr val="002060"/>
                </a:solidFill>
              </a:rPr>
              <a:t>Rotary Value Proposition – “Elevator Speech”</a:t>
            </a:r>
          </a:p>
          <a:p>
            <a:r>
              <a:rPr lang="en-US" b="1" dirty="0" smtClean="0">
                <a:solidFill>
                  <a:srgbClr val="002060"/>
                </a:solidFill>
              </a:rPr>
              <a:t>Effective Induction &amp; Integration Process</a:t>
            </a:r>
          </a:p>
          <a:p>
            <a:r>
              <a:rPr lang="en-US" b="1" dirty="0" smtClean="0">
                <a:solidFill>
                  <a:srgbClr val="002060"/>
                </a:solidFill>
              </a:rPr>
              <a:t>Early Engagement of New Members</a:t>
            </a:r>
          </a:p>
          <a:p>
            <a:r>
              <a:rPr lang="en-US" b="1" dirty="0" smtClean="0">
                <a:solidFill>
                  <a:srgbClr val="002060"/>
                </a:solidFill>
              </a:rPr>
              <a:t>A Continual, Consistent and Sustainable Process!</a:t>
            </a:r>
          </a:p>
          <a:p>
            <a:endParaRPr lang="en-US" dirty="0" smtClean="0"/>
          </a:p>
          <a:p>
            <a:endParaRPr lang="en-US" dirty="0" smtClean="0"/>
          </a:p>
          <a:p>
            <a:endParaRPr lang="en-US" dirty="0"/>
          </a:p>
        </p:txBody>
      </p:sp>
    </p:spTree>
    <p:extLst>
      <p:ext uri="{BB962C8B-B14F-4D97-AF65-F5344CB8AC3E}">
        <p14:creationId xmlns:p14="http://schemas.microsoft.com/office/powerpoint/2010/main" val="1137366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Rotary Value Proposition</a:t>
            </a:r>
            <a:endParaRPr lang="en-US" b="1"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b="1" dirty="0" smtClean="0">
                <a:solidFill>
                  <a:srgbClr val="002060"/>
                </a:solidFill>
              </a:rPr>
              <a:t>Better World Citizen by Helping Neediest</a:t>
            </a:r>
          </a:p>
          <a:p>
            <a:r>
              <a:rPr lang="en-US" b="1" dirty="0" smtClean="0">
                <a:solidFill>
                  <a:srgbClr val="002060"/>
                </a:solidFill>
              </a:rPr>
              <a:t>Professional Networking</a:t>
            </a:r>
          </a:p>
          <a:p>
            <a:r>
              <a:rPr lang="en-US" b="1" dirty="0" smtClean="0">
                <a:solidFill>
                  <a:srgbClr val="002060"/>
                </a:solidFill>
              </a:rPr>
              <a:t>Fellowship, Fun, Entertainment, Family</a:t>
            </a:r>
          </a:p>
          <a:p>
            <a:r>
              <a:rPr lang="en-US" b="1" dirty="0" smtClean="0">
                <a:solidFill>
                  <a:srgbClr val="002060"/>
                </a:solidFill>
              </a:rPr>
              <a:t>Prestige, Pride &amp; Cultural Awareness</a:t>
            </a:r>
          </a:p>
          <a:p>
            <a:r>
              <a:rPr lang="en-US" b="1" dirty="0" smtClean="0">
                <a:solidFill>
                  <a:srgbClr val="002060"/>
                </a:solidFill>
              </a:rPr>
              <a:t>Personal Growth and Leadership</a:t>
            </a:r>
          </a:p>
          <a:p>
            <a:r>
              <a:rPr lang="en-US" b="1" dirty="0" smtClean="0">
                <a:solidFill>
                  <a:srgbClr val="002060"/>
                </a:solidFill>
              </a:rPr>
              <a:t>Continued Education, Public Speaking</a:t>
            </a:r>
          </a:p>
          <a:p>
            <a:r>
              <a:rPr lang="en-US" b="1" dirty="0" smtClean="0">
                <a:solidFill>
                  <a:srgbClr val="002060"/>
                </a:solidFill>
              </a:rPr>
              <a:t>Thousands of Local and International Humanitarian Projects</a:t>
            </a:r>
            <a:endParaRPr lang="en-US" b="1" dirty="0">
              <a:solidFill>
                <a:srgbClr val="002060"/>
              </a:solidFill>
            </a:endParaRPr>
          </a:p>
        </p:txBody>
      </p:sp>
    </p:spTree>
    <p:extLst>
      <p:ext uri="{BB962C8B-B14F-4D97-AF65-F5344CB8AC3E}">
        <p14:creationId xmlns:p14="http://schemas.microsoft.com/office/powerpoint/2010/main" val="4105912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Rotary </a:t>
            </a:r>
            <a:r>
              <a:rPr lang="en-US" b="1" dirty="0">
                <a:solidFill>
                  <a:srgbClr val="002060"/>
                </a:solidFill>
              </a:rPr>
              <a:t>V</a:t>
            </a:r>
            <a:r>
              <a:rPr lang="en-US" b="1" dirty="0" smtClean="0">
                <a:solidFill>
                  <a:srgbClr val="002060"/>
                </a:solidFill>
              </a:rPr>
              <a:t>alue Proposition</a:t>
            </a:r>
            <a:endParaRPr lang="en-US" b="1" dirty="0">
              <a:solidFill>
                <a:srgbClr val="002060"/>
              </a:solidFill>
            </a:endParaRPr>
          </a:p>
        </p:txBody>
      </p:sp>
      <p:sp>
        <p:nvSpPr>
          <p:cNvPr id="3" name="Content Placeholder 2"/>
          <p:cNvSpPr>
            <a:spLocks noGrp="1"/>
          </p:cNvSpPr>
          <p:nvPr>
            <p:ph idx="1"/>
          </p:nvPr>
        </p:nvSpPr>
        <p:spPr/>
        <p:txBody>
          <a:bodyPr/>
          <a:lstStyle/>
          <a:p>
            <a:r>
              <a:rPr lang="en-US" b="1" dirty="0" smtClean="0">
                <a:solidFill>
                  <a:srgbClr val="002060"/>
                </a:solidFill>
              </a:rPr>
              <a:t>Community Development Projects</a:t>
            </a:r>
          </a:p>
          <a:p>
            <a:r>
              <a:rPr lang="en-US" b="1" dirty="0" smtClean="0">
                <a:solidFill>
                  <a:srgbClr val="002060"/>
                </a:solidFill>
              </a:rPr>
              <a:t>Youth Development – Interact, </a:t>
            </a:r>
            <a:r>
              <a:rPr lang="en-US" b="1" dirty="0" err="1" smtClean="0">
                <a:solidFill>
                  <a:srgbClr val="002060"/>
                </a:solidFill>
              </a:rPr>
              <a:t>Rotaract</a:t>
            </a:r>
            <a:r>
              <a:rPr lang="en-US" b="1" dirty="0" smtClean="0">
                <a:solidFill>
                  <a:srgbClr val="002060"/>
                </a:solidFill>
              </a:rPr>
              <a:t>, RYLA, ESSEX, Scholarships, Dictionaries</a:t>
            </a:r>
          </a:p>
          <a:p>
            <a:r>
              <a:rPr lang="en-US" b="1" dirty="0" smtClean="0">
                <a:solidFill>
                  <a:srgbClr val="002060"/>
                </a:solidFill>
              </a:rPr>
              <a:t>And Much More – Welcomed anywhere in the world in 34,000 Clubs in 200 Countries!</a:t>
            </a:r>
          </a:p>
          <a:p>
            <a:r>
              <a:rPr lang="en-US" b="1" dirty="0" smtClean="0">
                <a:solidFill>
                  <a:srgbClr val="002060"/>
                </a:solidFill>
              </a:rPr>
              <a:t>How Will You Add to the Rotary Value Proposition?</a:t>
            </a:r>
            <a:endParaRPr lang="en-US" b="1" dirty="0">
              <a:solidFill>
                <a:srgbClr val="002060"/>
              </a:solidFill>
            </a:endParaRPr>
          </a:p>
        </p:txBody>
      </p:sp>
    </p:spTree>
    <p:extLst>
      <p:ext uri="{BB962C8B-B14F-4D97-AF65-F5344CB8AC3E}">
        <p14:creationId xmlns:p14="http://schemas.microsoft.com/office/powerpoint/2010/main" val="1188699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Why Add New Members?</a:t>
            </a:r>
            <a:endParaRPr lang="en-US" b="1" dirty="0">
              <a:solidFill>
                <a:srgbClr val="002060"/>
              </a:solidFill>
            </a:endParaRPr>
          </a:p>
        </p:txBody>
      </p:sp>
      <p:sp>
        <p:nvSpPr>
          <p:cNvPr id="3" name="Content Placeholder 2"/>
          <p:cNvSpPr>
            <a:spLocks noGrp="1"/>
          </p:cNvSpPr>
          <p:nvPr>
            <p:ph idx="1"/>
          </p:nvPr>
        </p:nvSpPr>
        <p:spPr/>
        <p:txBody>
          <a:bodyPr/>
          <a:lstStyle/>
          <a:p>
            <a:r>
              <a:rPr lang="en-US" b="1" dirty="0" smtClean="0">
                <a:solidFill>
                  <a:srgbClr val="002060"/>
                </a:solidFill>
              </a:rPr>
              <a:t>More Members = More Good Projects</a:t>
            </a:r>
          </a:p>
          <a:p>
            <a:r>
              <a:rPr lang="en-US" b="1" dirty="0" smtClean="0">
                <a:solidFill>
                  <a:srgbClr val="002060"/>
                </a:solidFill>
              </a:rPr>
              <a:t>Long Term Survival &amp; growth</a:t>
            </a:r>
          </a:p>
          <a:p>
            <a:r>
              <a:rPr lang="en-US" b="1" dirty="0" smtClean="0">
                <a:solidFill>
                  <a:srgbClr val="002060"/>
                </a:solidFill>
              </a:rPr>
              <a:t>Fresh Ideas in Technology and Community Service</a:t>
            </a:r>
          </a:p>
          <a:p>
            <a:r>
              <a:rPr lang="en-US" b="1" dirty="0" smtClean="0">
                <a:solidFill>
                  <a:srgbClr val="002060"/>
                </a:solidFill>
              </a:rPr>
              <a:t>Recognize and Respond to Changing Community Needs</a:t>
            </a:r>
          </a:p>
          <a:p>
            <a:r>
              <a:rPr lang="en-US" b="1" dirty="0" smtClean="0">
                <a:solidFill>
                  <a:srgbClr val="002060"/>
                </a:solidFill>
              </a:rPr>
              <a:t>Resource Community Projects and Youth Programs</a:t>
            </a:r>
            <a:endParaRPr lang="en-US" b="1" dirty="0">
              <a:solidFill>
                <a:srgbClr val="002060"/>
              </a:solidFill>
            </a:endParaRPr>
          </a:p>
        </p:txBody>
      </p:sp>
    </p:spTree>
    <p:extLst>
      <p:ext uri="{BB962C8B-B14F-4D97-AF65-F5344CB8AC3E}">
        <p14:creationId xmlns:p14="http://schemas.microsoft.com/office/powerpoint/2010/main" val="3405651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Attracting New Members</a:t>
            </a:r>
            <a:endParaRPr lang="en-US" b="1" dirty="0">
              <a:solidFill>
                <a:srgbClr val="002060"/>
              </a:solidFill>
            </a:endParaRPr>
          </a:p>
        </p:txBody>
      </p:sp>
      <p:sp>
        <p:nvSpPr>
          <p:cNvPr id="3" name="Content Placeholder 2"/>
          <p:cNvSpPr>
            <a:spLocks noGrp="1"/>
          </p:cNvSpPr>
          <p:nvPr>
            <p:ph idx="1"/>
          </p:nvPr>
        </p:nvSpPr>
        <p:spPr/>
        <p:txBody>
          <a:bodyPr/>
          <a:lstStyle/>
          <a:p>
            <a:r>
              <a:rPr lang="en-US" b="1" dirty="0" smtClean="0">
                <a:solidFill>
                  <a:srgbClr val="002060"/>
                </a:solidFill>
              </a:rPr>
              <a:t>No Silver Bullet – No Single Answer</a:t>
            </a:r>
          </a:p>
          <a:p>
            <a:r>
              <a:rPr lang="en-US" b="1" dirty="0" smtClean="0">
                <a:solidFill>
                  <a:srgbClr val="002060"/>
                </a:solidFill>
              </a:rPr>
              <a:t>Members Engaged in Service Projects Leads To Rotary Pride Leads to Member Attraction</a:t>
            </a:r>
          </a:p>
          <a:p>
            <a:r>
              <a:rPr lang="en-US" b="1" dirty="0" smtClean="0">
                <a:solidFill>
                  <a:srgbClr val="002060"/>
                </a:solidFill>
              </a:rPr>
              <a:t>It Is Basically a Marketing Job</a:t>
            </a:r>
          </a:p>
          <a:p>
            <a:r>
              <a:rPr lang="en-US" b="1" dirty="0" smtClean="0">
                <a:solidFill>
                  <a:srgbClr val="002060"/>
                </a:solidFill>
              </a:rPr>
              <a:t>We Translate Our Good Works Into Strong Selling Points – Our Value Proposition</a:t>
            </a:r>
          </a:p>
          <a:p>
            <a:r>
              <a:rPr lang="en-US" b="1" dirty="0" smtClean="0">
                <a:solidFill>
                  <a:srgbClr val="002060"/>
                </a:solidFill>
              </a:rPr>
              <a:t>Rotary Membership is a Reflection or What We Believe, How We Act and All We Do</a:t>
            </a:r>
            <a:endParaRPr lang="en-US" b="1" dirty="0">
              <a:solidFill>
                <a:srgbClr val="002060"/>
              </a:solidFill>
            </a:endParaRPr>
          </a:p>
        </p:txBody>
      </p:sp>
    </p:spTree>
    <p:extLst>
      <p:ext uri="{BB962C8B-B14F-4D97-AF65-F5344CB8AC3E}">
        <p14:creationId xmlns:p14="http://schemas.microsoft.com/office/powerpoint/2010/main" val="4206087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Managing The Process</a:t>
            </a:r>
            <a:endParaRPr lang="en-US" b="1" dirty="0">
              <a:solidFill>
                <a:srgbClr val="00206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solidFill>
                  <a:srgbClr val="002060"/>
                </a:solidFill>
              </a:rPr>
              <a:t>Appoint an Energetic Chair and Committee</a:t>
            </a:r>
          </a:p>
          <a:p>
            <a:pPr marL="514350" indent="-514350">
              <a:buFont typeface="+mj-lt"/>
              <a:buAutoNum type="arabicPeriod"/>
            </a:pPr>
            <a:r>
              <a:rPr lang="en-US" b="1" dirty="0" smtClean="0">
                <a:solidFill>
                  <a:srgbClr val="002060"/>
                </a:solidFill>
              </a:rPr>
              <a:t>Set Goal, Develop Strategy and Monitor</a:t>
            </a:r>
          </a:p>
          <a:p>
            <a:pPr marL="514350" indent="-514350">
              <a:buFont typeface="+mj-lt"/>
              <a:buAutoNum type="arabicPeriod"/>
            </a:pPr>
            <a:r>
              <a:rPr lang="en-US" b="1" dirty="0" smtClean="0">
                <a:solidFill>
                  <a:srgbClr val="002060"/>
                </a:solidFill>
              </a:rPr>
              <a:t>Target List of Prospects &amp; Track Progress</a:t>
            </a:r>
          </a:p>
          <a:p>
            <a:pPr marL="514350" indent="-514350">
              <a:buFont typeface="+mj-lt"/>
              <a:buAutoNum type="arabicPeriod"/>
            </a:pPr>
            <a:r>
              <a:rPr lang="en-US" b="1" dirty="0" smtClean="0">
                <a:solidFill>
                  <a:srgbClr val="002060"/>
                </a:solidFill>
              </a:rPr>
              <a:t>News Media Ads and Press Releases </a:t>
            </a:r>
          </a:p>
          <a:p>
            <a:pPr marL="514350" indent="-514350">
              <a:buFont typeface="+mj-lt"/>
              <a:buAutoNum type="arabicPeriod"/>
            </a:pPr>
            <a:r>
              <a:rPr lang="en-US" b="1" dirty="0" smtClean="0">
                <a:solidFill>
                  <a:srgbClr val="002060"/>
                </a:solidFill>
              </a:rPr>
              <a:t>Develop “Elevator Speech” </a:t>
            </a:r>
          </a:p>
          <a:p>
            <a:pPr marL="514350" indent="-514350">
              <a:buFont typeface="+mj-lt"/>
              <a:buAutoNum type="arabicPeriod"/>
            </a:pPr>
            <a:r>
              <a:rPr lang="en-US" b="1" dirty="0" smtClean="0">
                <a:solidFill>
                  <a:srgbClr val="002060"/>
                </a:solidFill>
              </a:rPr>
              <a:t>Develop “Meet and Greet” Info Strategy</a:t>
            </a:r>
          </a:p>
          <a:p>
            <a:pPr marL="514350" indent="-514350">
              <a:buFont typeface="+mj-lt"/>
              <a:buAutoNum type="arabicPeriod"/>
            </a:pPr>
            <a:r>
              <a:rPr lang="en-US" b="1" dirty="0" smtClean="0">
                <a:solidFill>
                  <a:srgbClr val="002060"/>
                </a:solidFill>
              </a:rPr>
              <a:t>Have Library of Rotary Info</a:t>
            </a:r>
            <a:endParaRPr lang="en-US" b="1" dirty="0">
              <a:solidFill>
                <a:srgbClr val="002060"/>
              </a:solidFill>
            </a:endParaRPr>
          </a:p>
        </p:txBody>
      </p:sp>
    </p:spTree>
    <p:extLst>
      <p:ext uri="{BB962C8B-B14F-4D97-AF65-F5344CB8AC3E}">
        <p14:creationId xmlns:p14="http://schemas.microsoft.com/office/powerpoint/2010/main" val="2846658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Managing The Process</a:t>
            </a:r>
            <a:endParaRPr lang="en-US" b="1" dirty="0">
              <a:solidFill>
                <a:srgbClr val="002060"/>
              </a:solidFill>
            </a:endParaRPr>
          </a:p>
        </p:txBody>
      </p:sp>
      <p:sp>
        <p:nvSpPr>
          <p:cNvPr id="3" name="Content Placeholder 2"/>
          <p:cNvSpPr>
            <a:spLocks noGrp="1"/>
          </p:cNvSpPr>
          <p:nvPr>
            <p:ph idx="1"/>
          </p:nvPr>
        </p:nvSpPr>
        <p:spPr/>
        <p:txBody>
          <a:bodyPr/>
          <a:lstStyle/>
          <a:p>
            <a:pPr marL="514350" indent="-514350">
              <a:buAutoNum type="arabicPeriod" startAt="8"/>
            </a:pPr>
            <a:r>
              <a:rPr lang="en-US" b="1" dirty="0" smtClean="0">
                <a:solidFill>
                  <a:srgbClr val="002060"/>
                </a:solidFill>
              </a:rPr>
              <a:t>Develop Effective/Timely Approval, Induction and Integration Process</a:t>
            </a:r>
          </a:p>
          <a:p>
            <a:pPr marL="514350" indent="-514350">
              <a:buAutoNum type="arabicPeriod" startAt="8"/>
            </a:pPr>
            <a:r>
              <a:rPr lang="en-US" b="1" dirty="0">
                <a:solidFill>
                  <a:srgbClr val="002060"/>
                </a:solidFill>
              </a:rPr>
              <a:t>E</a:t>
            </a:r>
            <a:r>
              <a:rPr lang="en-US" b="1" dirty="0" smtClean="0">
                <a:solidFill>
                  <a:srgbClr val="002060"/>
                </a:solidFill>
              </a:rPr>
              <a:t>nsure </a:t>
            </a:r>
            <a:r>
              <a:rPr lang="en-US" b="1" dirty="0" smtClean="0">
                <a:solidFill>
                  <a:srgbClr val="002060"/>
                </a:solidFill>
              </a:rPr>
              <a:t>Immediate Engagement of New Members</a:t>
            </a:r>
          </a:p>
          <a:p>
            <a:pPr marL="514350" indent="-514350">
              <a:buAutoNum type="arabicPeriod" startAt="8"/>
            </a:pPr>
            <a:r>
              <a:rPr lang="en-US" b="1" dirty="0" smtClean="0">
                <a:solidFill>
                  <a:srgbClr val="002060"/>
                </a:solidFill>
              </a:rPr>
              <a:t>Develop Mentoring Process.</a:t>
            </a:r>
          </a:p>
          <a:p>
            <a:pPr marL="514350" indent="-514350">
              <a:buAutoNum type="arabicPeriod" startAt="8"/>
            </a:pPr>
            <a:r>
              <a:rPr lang="en-US" b="1" dirty="0" smtClean="0">
                <a:solidFill>
                  <a:srgbClr val="002060"/>
                </a:solidFill>
              </a:rPr>
              <a:t>Repeat Steps 1 – 10!  </a:t>
            </a:r>
            <a:endParaRPr lang="en-US" b="1" dirty="0">
              <a:solidFill>
                <a:srgbClr val="002060"/>
              </a:solidFill>
            </a:endParaRPr>
          </a:p>
        </p:txBody>
      </p:sp>
    </p:spTree>
    <p:extLst>
      <p:ext uri="{BB962C8B-B14F-4D97-AF65-F5344CB8AC3E}">
        <p14:creationId xmlns:p14="http://schemas.microsoft.com/office/powerpoint/2010/main" val="3703535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1452</Words>
  <Application>Microsoft Office PowerPoint</Application>
  <PresentationFormat>On-screen Show (4:3)</PresentationFormat>
  <Paragraphs>104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Rotary District 7910</vt:lpstr>
      <vt:lpstr>Outline</vt:lpstr>
      <vt:lpstr>A Strong Foundation</vt:lpstr>
      <vt:lpstr>Rotary Value Proposition</vt:lpstr>
      <vt:lpstr>Rotary Value Proposition</vt:lpstr>
      <vt:lpstr>Why Add New Members?</vt:lpstr>
      <vt:lpstr>Attracting New Members</vt:lpstr>
      <vt:lpstr>Managing The Process</vt:lpstr>
      <vt:lpstr>Managing The Process</vt:lpstr>
      <vt:lpstr>A Final Note - ASK!</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District 7910</dc:title>
  <dc:creator>Owner</dc:creator>
  <cp:lastModifiedBy>Owner</cp:lastModifiedBy>
  <cp:revision>14</cp:revision>
  <dcterms:created xsi:type="dcterms:W3CDTF">2014-01-22T15:21:01Z</dcterms:created>
  <dcterms:modified xsi:type="dcterms:W3CDTF">2014-01-24T20:19:30Z</dcterms:modified>
</cp:coreProperties>
</file>